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Ubuntu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Ubuntu-bold.fntdata"/><Relationship Id="rId12" Type="http://schemas.openxmlformats.org/officeDocument/2006/relationships/slide" Target="slides/slide7.xml"/><Relationship Id="rId34" Type="http://schemas.openxmlformats.org/officeDocument/2006/relationships/font" Target="fonts/Ubuntu-regular.fntdata"/><Relationship Id="rId15" Type="http://schemas.openxmlformats.org/officeDocument/2006/relationships/slide" Target="slides/slide10.xml"/><Relationship Id="rId37" Type="http://schemas.openxmlformats.org/officeDocument/2006/relationships/font" Target="fonts/Ubuntu-boldItalic.fntdata"/><Relationship Id="rId14" Type="http://schemas.openxmlformats.org/officeDocument/2006/relationships/slide" Target="slides/slide9.xml"/><Relationship Id="rId36" Type="http://schemas.openxmlformats.org/officeDocument/2006/relationships/font" Target="fonts/Ubuntu-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b88553c1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b88553c1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b88553c15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db88553c15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bd256eac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dbd256ea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bd256eac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bd256eac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bd256eac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bd256eac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bd256eac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bd256eac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bd256eac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bd256eac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bd256eac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bd256eac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b88553c15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b88553c15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b88553c15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db88553c15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b88553c15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b88553c15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b88553c1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b88553c1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b88553c15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db88553c15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b88553c15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db88553c15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db88553c15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db88553c15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b88553c15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db88553c15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bd256eac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dbd256eac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bd256eac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bd256eac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bd256eac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bd256eac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db88553c15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db88553c15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d952ca74f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d952ca74f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b88553c1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db88553c1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db88553c1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db88553c1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b88553c15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db88553c1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b88553c1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b88553c1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b88553c15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b88553c15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b88553c15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b88553c15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b88553c15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b88553c15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SLIDE OBRIGATÓRIO</a:t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da Apresentação (Light Mode)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1910850" y="647400"/>
            <a:ext cx="53223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Ubuntu"/>
              <a:buNone/>
              <a:defRPr b="1" sz="3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" name="Google Shape;8;p2"/>
          <p:cNvSpPr/>
          <p:nvPr/>
        </p:nvSpPr>
        <p:spPr>
          <a:xfrm>
            <a:off x="0" y="3500150"/>
            <a:ext cx="26700" cy="15672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2"/>
          <p:cNvSpPr/>
          <p:nvPr/>
        </p:nvSpPr>
        <p:spPr>
          <a:xfrm rot="-5400000">
            <a:off x="4533750" y="533700"/>
            <a:ext cx="75900" cy="91434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flipH="1">
            <a:off x="9116700" y="3500150"/>
            <a:ext cx="26700" cy="16431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20875" y="3994575"/>
            <a:ext cx="8335200" cy="7857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18608" l="0" r="0" t="11305"/>
          <a:stretch/>
        </p:blipFill>
        <p:spPr>
          <a:xfrm>
            <a:off x="883025" y="4268187"/>
            <a:ext cx="2406800" cy="4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5087" y="4268186"/>
            <a:ext cx="1655629" cy="4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da Apresentação (Dark Mode)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910850" y="647400"/>
            <a:ext cx="53223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Ubuntu"/>
              <a:buNone/>
              <a:defRPr b="1" sz="3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/>
          <p:nvPr/>
        </p:nvSpPr>
        <p:spPr>
          <a:xfrm>
            <a:off x="0" y="3500150"/>
            <a:ext cx="26700" cy="15672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 rot="-5400000">
            <a:off x="4533750" y="533700"/>
            <a:ext cx="75900" cy="91434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9116700" y="3500150"/>
            <a:ext cx="26700" cy="16431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20875" y="3994575"/>
            <a:ext cx="8335200" cy="8142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 b="18608" l="0" r="0" t="11305"/>
          <a:stretch/>
        </p:blipFill>
        <p:spPr>
          <a:xfrm>
            <a:off x="883025" y="4268187"/>
            <a:ext cx="2406800" cy="423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21;p3"/>
          <p:cNvGrpSpPr/>
          <p:nvPr/>
        </p:nvGrpSpPr>
        <p:grpSpPr>
          <a:xfrm>
            <a:off x="6615025" y="4268174"/>
            <a:ext cx="1655700" cy="423975"/>
            <a:chOff x="6615050" y="3807299"/>
            <a:chExt cx="1655700" cy="423975"/>
          </a:xfrm>
        </p:grpSpPr>
        <p:sp>
          <p:nvSpPr>
            <p:cNvPr id="22" name="Google Shape;22;p3"/>
            <p:cNvSpPr/>
            <p:nvPr/>
          </p:nvSpPr>
          <p:spPr>
            <a:xfrm>
              <a:off x="6615050" y="3807325"/>
              <a:ext cx="1655700" cy="42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" name="Google Shape;23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15087" y="3807299"/>
              <a:ext cx="1655629" cy="423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po da Apresentação (Light Mode)" type="obj">
  <p:cSld name="OBJECT">
    <p:bg>
      <p:bgPr>
        <a:solidFill>
          <a:srgbClr val="F9F9F9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4"/>
          <p:cNvGrpSpPr/>
          <p:nvPr/>
        </p:nvGrpSpPr>
        <p:grpSpPr>
          <a:xfrm>
            <a:off x="0" y="0"/>
            <a:ext cx="9144000" cy="884400"/>
            <a:chOff x="0" y="0"/>
            <a:chExt cx="9144000" cy="884400"/>
          </a:xfrm>
        </p:grpSpPr>
        <p:sp>
          <p:nvSpPr>
            <p:cNvPr id="26" name="Google Shape;26;p4"/>
            <p:cNvSpPr/>
            <p:nvPr/>
          </p:nvSpPr>
          <p:spPr>
            <a:xfrm>
              <a:off x="0" y="0"/>
              <a:ext cx="9144000" cy="639600"/>
            </a:xfrm>
            <a:prstGeom prst="rect">
              <a:avLst/>
            </a:prstGeom>
            <a:gradFill>
              <a:gsLst>
                <a:gs pos="0">
                  <a:srgbClr val="A83593"/>
                </a:gs>
                <a:gs pos="100000">
                  <a:srgbClr val="FE5469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10800000">
              <a:off x="615725" y="619500"/>
              <a:ext cx="537900" cy="264900"/>
            </a:xfrm>
            <a:prstGeom prst="triangle">
              <a:avLst>
                <a:gd fmla="val 50000" name="adj"/>
              </a:avLst>
            </a:prstGeom>
            <a:solidFill>
              <a:srgbClr val="FE54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Ubuntu"/>
              <a:buNone/>
              <a:defRPr b="1" sz="2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24732" r="0" t="15746"/>
          <a:stretch/>
        </p:blipFill>
        <p:spPr>
          <a:xfrm>
            <a:off x="8639125" y="4343400"/>
            <a:ext cx="5048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po da Apresentação (Dark Mode)" type="blank">
  <p:cSld name="BLANK">
    <p:bg>
      <p:bgPr>
        <a:solidFill>
          <a:srgbClr val="1C1C1C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/>
        </p:nvSpPr>
        <p:spPr>
          <a:xfrm>
            <a:off x="7558900" y="4640950"/>
            <a:ext cx="1104000" cy="400200"/>
          </a:xfrm>
          <a:prstGeom prst="rect">
            <a:avLst/>
          </a:prstGeom>
          <a:solidFill>
            <a:srgbClr val="1C1C1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F8F8B"/>
              </a:solidFill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0" y="0"/>
            <a:ext cx="9144000" cy="884400"/>
            <a:chOff x="0" y="0"/>
            <a:chExt cx="9144000" cy="884400"/>
          </a:xfrm>
        </p:grpSpPr>
        <p:sp>
          <p:nvSpPr>
            <p:cNvPr id="34" name="Google Shape;34;p5"/>
            <p:cNvSpPr/>
            <p:nvPr/>
          </p:nvSpPr>
          <p:spPr>
            <a:xfrm>
              <a:off x="0" y="0"/>
              <a:ext cx="9144000" cy="639600"/>
            </a:xfrm>
            <a:prstGeom prst="rect">
              <a:avLst/>
            </a:prstGeom>
            <a:gradFill>
              <a:gsLst>
                <a:gs pos="0">
                  <a:srgbClr val="A83593"/>
                </a:gs>
                <a:gs pos="100000">
                  <a:srgbClr val="FE5469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10800000">
              <a:off x="615725" y="619500"/>
              <a:ext cx="537900" cy="264900"/>
            </a:xfrm>
            <a:prstGeom prst="triangle">
              <a:avLst>
                <a:gd fmla="val 50000" name="adj"/>
              </a:avLst>
            </a:prstGeom>
            <a:solidFill>
              <a:srgbClr val="FE54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24732" r="0" t="15746"/>
          <a:stretch/>
        </p:blipFill>
        <p:spPr>
          <a:xfrm>
            <a:off x="8639125" y="4343400"/>
            <a:ext cx="5048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Ubuntu"/>
              <a:buNone/>
              <a:defRPr b="1" sz="2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valo de Aula">
  <p:cSld name="OBJECT_1_1">
    <p:bg>
      <p:bgPr>
        <a:solidFill>
          <a:srgbClr val="F9F9F9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6"/>
          <p:cNvGrpSpPr/>
          <p:nvPr/>
        </p:nvGrpSpPr>
        <p:grpSpPr>
          <a:xfrm>
            <a:off x="0" y="0"/>
            <a:ext cx="9144000" cy="884400"/>
            <a:chOff x="0" y="0"/>
            <a:chExt cx="9144000" cy="884400"/>
          </a:xfrm>
        </p:grpSpPr>
        <p:sp>
          <p:nvSpPr>
            <p:cNvPr id="41" name="Google Shape;41;p6"/>
            <p:cNvSpPr/>
            <p:nvPr/>
          </p:nvSpPr>
          <p:spPr>
            <a:xfrm>
              <a:off x="0" y="0"/>
              <a:ext cx="9144000" cy="639600"/>
            </a:xfrm>
            <a:prstGeom prst="rect">
              <a:avLst/>
            </a:prstGeom>
            <a:gradFill>
              <a:gsLst>
                <a:gs pos="0">
                  <a:srgbClr val="A83593"/>
                </a:gs>
                <a:gs pos="100000">
                  <a:srgbClr val="FE5469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 rot="10800000">
              <a:off x="615725" y="619500"/>
              <a:ext cx="537900" cy="264900"/>
            </a:xfrm>
            <a:prstGeom prst="triangle">
              <a:avLst>
                <a:gd fmla="val 50000" name="adj"/>
              </a:avLst>
            </a:prstGeom>
            <a:solidFill>
              <a:srgbClr val="FE54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6"/>
          <p:cNvSpPr txBox="1"/>
          <p:nvPr/>
        </p:nvSpPr>
        <p:spPr>
          <a:xfrm>
            <a:off x="155700" y="42175"/>
            <a:ext cx="883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INTERVALO DE AULA</a:t>
            </a:r>
            <a:endParaRPr b="1" sz="2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Google Shape;44;p6"/>
          <p:cNvSpPr txBox="1"/>
          <p:nvPr/>
        </p:nvSpPr>
        <p:spPr>
          <a:xfrm>
            <a:off x="971913" y="1336125"/>
            <a:ext cx="3240000" cy="32400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E1D8E"/>
                </a:solidFill>
                <a:latin typeface="Ubuntu"/>
                <a:ea typeface="Ubuntu"/>
                <a:cs typeface="Ubuntu"/>
                <a:sym typeface="Ubuntu"/>
              </a:rPr>
              <a:t>DEV!</a:t>
            </a:r>
            <a:br>
              <a:rPr lang="pt-B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Finalizamos o nosso primeiro período de hoje. Que tal descansar um pouco?!</a:t>
            </a:r>
            <a:br>
              <a:rPr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pt-B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Nos vemos em 20 minutos.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Início:</a:t>
            </a:r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</a:t>
            </a:r>
            <a:b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Retorno:</a:t>
            </a:r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		</a:t>
            </a:r>
            <a:endParaRPr b="1" sz="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" name="Google Shape;4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32088" y="1336125"/>
            <a:ext cx="324000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viso">
  <p:cSld name="CUSTOM_2">
    <p:bg>
      <p:bgPr>
        <a:gradFill>
          <a:gsLst>
            <a:gs pos="0">
              <a:srgbClr val="A83593"/>
            </a:gs>
            <a:gs pos="100000">
              <a:srgbClr val="FE5469"/>
            </a:gs>
          </a:gsLst>
          <a:lin ang="5400700" scaled="0"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4936388" y="771750"/>
            <a:ext cx="3600000" cy="3600000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142875" rotWithShape="0" algn="bl" dir="21540000" dist="190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607613" y="771750"/>
            <a:ext cx="3600000" cy="3600000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142875" rotWithShape="0" algn="bl" dir="21540000" dist="190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m da Apresentação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/>
        </p:nvSpPr>
        <p:spPr>
          <a:xfrm>
            <a:off x="2838150" y="2280750"/>
            <a:ext cx="34677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buntu"/>
              <a:buNone/>
            </a:pPr>
            <a:r>
              <a:rPr b="1" i="0" lang="pt-BR" sz="42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OBRIGADO!</a:t>
            </a:r>
            <a:endParaRPr b="1" i="0" sz="42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138" y="3069175"/>
            <a:ext cx="1177725" cy="2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valo de Aula 1">
  <p:cSld name="OBJECT_1_2">
    <p:bg>
      <p:bgPr>
        <a:solidFill>
          <a:srgbClr val="F9F9F9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10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971900" y="1336125"/>
            <a:ext cx="3240000" cy="32400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E1D8E"/>
                </a:solidFill>
                <a:latin typeface="Ubuntu"/>
                <a:ea typeface="Ubuntu"/>
                <a:cs typeface="Ubuntu"/>
                <a:sym typeface="Ubuntu"/>
              </a:rPr>
              <a:t>DEV!</a:t>
            </a:r>
            <a:br>
              <a:rPr lang="pt-BR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pt-BR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pt-BR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Finalizamos o nosso primeiro período de hoje. Que tal descansar um pouco?!</a:t>
            </a:r>
            <a:br>
              <a:rPr lang="pt-BR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pt-BR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pt-BR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Nos vemos em 20 minutos.</a:t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Início:</a:t>
            </a: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	</a:t>
            </a:r>
            <a:b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Retorno:</a:t>
            </a: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		</a:t>
            </a:r>
            <a:endParaRPr b="1" sz="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075" y="1336125"/>
            <a:ext cx="324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/>
          <p:nvPr/>
        </p:nvSpPr>
        <p:spPr>
          <a:xfrm>
            <a:off x="465750" y="62750"/>
            <a:ext cx="821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INTERVALO DE AULA</a:t>
            </a:r>
            <a:endParaRPr b="1" sz="2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9F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eloper.mozilla.org/pt-BR/docs/Web/JavaScript/Guide/Numbers_and_dates" TargetMode="External"/><Relationship Id="rId4" Type="http://schemas.openxmlformats.org/officeDocument/2006/relationships/hyperlink" Target="https://developer.mozilla.org/pt-BR/docs/Glossary/Boolean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veloper.mozilla.org/pt-BR/docs/Web/JavaScript/Guide/Numbers_and_date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eveloper.mozilla.org/pt-BR/docs/Glossary/Hoisting" TargetMode="External"/><Relationship Id="rId4" Type="http://schemas.openxmlformats.org/officeDocument/2006/relationships/hyperlink" Target="https://pt.linkedin.com/pulse/qual-diferen%C3%A7a-entre-var-let-e-const-javascript-gabriel-de-jesu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hyperlink" Target="https://forms.gle/HVETc26n5cZSAzhy8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30.png"/><Relationship Id="rId6" Type="http://schemas.openxmlformats.org/officeDocument/2006/relationships/image" Target="../media/image16.jpg"/><Relationship Id="rId7" Type="http://schemas.openxmlformats.org/officeDocument/2006/relationships/image" Target="../media/image27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nodejs.org/en/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616975" y="700650"/>
            <a:ext cx="5322300" cy="19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Node Js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Download Node.js</a:t>
            </a:r>
            <a:endParaRPr/>
          </a:p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75" y="1111475"/>
            <a:ext cx="8839204" cy="3167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Instalação </a:t>
            </a:r>
            <a:r>
              <a:rPr lang="pt-BR"/>
              <a:t>Node.js</a:t>
            </a:r>
            <a:endParaRPr/>
          </a:p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00" y="1010300"/>
            <a:ext cx="46482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Instalação Node.js</a:t>
            </a:r>
            <a:endParaRPr/>
          </a:p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00" y="994350"/>
            <a:ext cx="464820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Instalação Node.js</a:t>
            </a:r>
            <a:endParaRPr/>
          </a:p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175" y="892538"/>
            <a:ext cx="4619625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Instalação Node.js</a:t>
            </a:r>
            <a:endParaRPr/>
          </a:p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775" y="899888"/>
            <a:ext cx="461010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Instalação Node.js</a:t>
            </a:r>
            <a:endParaRPr/>
          </a:p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38" y="786675"/>
            <a:ext cx="46577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Instalação Node.js</a:t>
            </a:r>
            <a:endParaRPr/>
          </a:p>
        </p:txBody>
      </p:sp>
      <p:sp>
        <p:nvSpPr>
          <p:cNvPr id="173" name="Google Shape;173;p25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5" y="834600"/>
            <a:ext cx="466725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meu primeiro projeto</a:t>
            </a:r>
            <a:endParaRPr/>
          </a:p>
        </p:txBody>
      </p:sp>
      <p:sp>
        <p:nvSpPr>
          <p:cNvPr id="180" name="Google Shape;180;p26"/>
          <p:cNvSpPr txBox="1"/>
          <p:nvPr>
            <p:ph type="title"/>
          </p:nvPr>
        </p:nvSpPr>
        <p:spPr>
          <a:xfrm>
            <a:off x="465750" y="1351375"/>
            <a:ext cx="81780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Criar uma pasta com nome do projeto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Executar comando npm init -y no terminal dentro da pasta do projeto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6325" y="3576400"/>
            <a:ext cx="1287425" cy="9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o package.json do projeto ?</a:t>
            </a:r>
            <a:endParaRPr/>
          </a:p>
        </p:txBody>
      </p:sp>
      <p:sp>
        <p:nvSpPr>
          <p:cNvPr id="188" name="Google Shape;188;p27"/>
          <p:cNvSpPr txBox="1"/>
          <p:nvPr>
            <p:ph type="title"/>
          </p:nvPr>
        </p:nvSpPr>
        <p:spPr>
          <a:xfrm>
            <a:off x="465750" y="1351375"/>
            <a:ext cx="81780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O package.json é uma espécie de </a:t>
            </a:r>
            <a:r>
              <a:rPr b="1"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descritivo</a:t>
            </a: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 do seu projeto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Contém o nome do projeto, scripts personalizados, nome e versão de de pacotes do projeto e dentro outros.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27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6325" y="3576400"/>
            <a:ext cx="1287425" cy="9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o package.json do projeto ?</a:t>
            </a:r>
            <a:endParaRPr/>
          </a:p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465" y="950263"/>
            <a:ext cx="6843659" cy="33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AGENDA</a:t>
            </a:r>
            <a:endParaRPr/>
          </a:p>
        </p:txBody>
      </p:sp>
      <p:sp>
        <p:nvSpPr>
          <p:cNvPr id="67" name="Google Shape;67;p11"/>
          <p:cNvSpPr txBox="1"/>
          <p:nvPr>
            <p:ph type="title"/>
          </p:nvPr>
        </p:nvSpPr>
        <p:spPr>
          <a:xfrm>
            <a:off x="465750" y="1351375"/>
            <a:ext cx="81780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Entendendo o conceito de backend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Download e instalação node.js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Meu primeiro projeto node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Variáveis e tipos de dados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/>
        </p:nvSpPr>
        <p:spPr>
          <a:xfrm>
            <a:off x="3237350" y="3933125"/>
            <a:ext cx="9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20:20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3485450" y="4155700"/>
            <a:ext cx="6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20:40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Variáveis - Principais tipos</a:t>
            </a:r>
            <a:endParaRPr/>
          </a:p>
        </p:txBody>
      </p:sp>
      <p:sp>
        <p:nvSpPr>
          <p:cNvPr id="209" name="Google Shape;209;p30"/>
          <p:cNvSpPr txBox="1"/>
          <p:nvPr>
            <p:ph type="title"/>
          </p:nvPr>
        </p:nvSpPr>
        <p:spPr>
          <a:xfrm>
            <a:off x="465750" y="1351375"/>
            <a:ext cx="81780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b="1"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Number</a:t>
            </a: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: Números inteiros ou de ponto flutuante. (</a:t>
            </a:r>
            <a:r>
              <a:rPr lang="pt-BR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https://developer.mozilla.org/pt-BR/docs/Web/JavaScript/Guide/Numbers_and_dates</a:t>
            </a: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b="1"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String</a:t>
            </a: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: Sequências de caracteres. 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b="1"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Boolean</a:t>
            </a: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: Valor verdadeiro ou falso.  (</a:t>
            </a:r>
            <a:r>
              <a:rPr lang="pt-BR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https://developer.mozilla.org/pt-BR/docs/Glossary/Boolean</a:t>
            </a: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b="1"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Null</a:t>
            </a: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: Representa a ausência de valor intencional.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b="1"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Undefined</a:t>
            </a: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: Indica que uma variável foi declarada, mas ainda não foi atribuída a um valor. 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Variáveis - </a:t>
            </a:r>
            <a:r>
              <a:rPr lang="pt-BR">
                <a:solidFill>
                  <a:schemeClr val="lt1"/>
                </a:solidFill>
              </a:rPr>
              <a:t>Principais tipos</a:t>
            </a:r>
            <a:r>
              <a:rPr lang="pt-BR">
                <a:solidFill>
                  <a:schemeClr val="lt1"/>
                </a:solidFill>
              </a:rPr>
              <a:t> </a:t>
            </a:r>
            <a:endParaRPr/>
          </a:p>
        </p:txBody>
      </p:sp>
      <p:sp>
        <p:nvSpPr>
          <p:cNvPr id="216" name="Google Shape;216;p31"/>
          <p:cNvSpPr txBox="1"/>
          <p:nvPr>
            <p:ph type="title"/>
          </p:nvPr>
        </p:nvSpPr>
        <p:spPr>
          <a:xfrm>
            <a:off x="465750" y="1351375"/>
            <a:ext cx="81780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b="1"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Objeto</a:t>
            </a: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: Uma coleção de pares de chave/valor.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b="1"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Array</a:t>
            </a: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: Uma coleção ordenada de valores.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b="1"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Date</a:t>
            </a: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: Para trabalhar com datas e horários. (</a:t>
            </a:r>
            <a:r>
              <a:rPr lang="pt-BR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https://developer.mozilla.org/pt-BR/docs/Web/JavaScript/Guide/Numbers_and_dates</a:t>
            </a: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) 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b="1"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RegExp</a:t>
            </a: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: Para expressões regulares.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31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Exercício de variáveis - 5min</a:t>
            </a:r>
            <a:endParaRPr/>
          </a:p>
        </p:txBody>
      </p:sp>
      <p:sp>
        <p:nvSpPr>
          <p:cNvPr id="223" name="Google Shape;223;p32"/>
          <p:cNvSpPr txBox="1"/>
          <p:nvPr>
            <p:ph type="title"/>
          </p:nvPr>
        </p:nvSpPr>
        <p:spPr>
          <a:xfrm>
            <a:off x="465750" y="1351375"/>
            <a:ext cx="81780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Com base nos exemplos anteriores, declare um tipo para cada variável mencionado.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Ex: var titleBook </a:t>
            </a: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= ‘Boas práticas de programação’;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</a:t>
            </a:r>
            <a:endParaRPr/>
          </a:p>
        </p:txBody>
      </p:sp>
      <p:sp>
        <p:nvSpPr>
          <p:cNvPr id="230" name="Google Shape;230;p33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737" y="2176275"/>
            <a:ext cx="3318524" cy="27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/>
        </p:nvSpPr>
        <p:spPr>
          <a:xfrm>
            <a:off x="1546750" y="1258125"/>
            <a:ext cx="59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Open Sans"/>
                <a:ea typeface="Open Sans"/>
                <a:cs typeface="Open Sans"/>
                <a:sym typeface="Open Sans"/>
              </a:rPr>
              <a:t>Vamos praticar!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Exercícios </a:t>
            </a:r>
            <a:endParaRPr/>
          </a:p>
        </p:txBody>
      </p:sp>
      <p:sp>
        <p:nvSpPr>
          <p:cNvPr id="238" name="Google Shape;238;p34"/>
          <p:cNvSpPr txBox="1"/>
          <p:nvPr>
            <p:ph type="title"/>
          </p:nvPr>
        </p:nvSpPr>
        <p:spPr>
          <a:xfrm>
            <a:off x="465750" y="1351375"/>
            <a:ext cx="81780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Char char="●"/>
            </a:pPr>
            <a:r>
              <a:rPr lang="pt-BR" sz="18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Exibir um “Olá mundo no terminal”</a:t>
            </a:r>
            <a:endParaRPr sz="18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Char char="●"/>
            </a:pPr>
            <a:r>
              <a:rPr lang="pt-BR" sz="18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Concatenar nome e sobrenome</a:t>
            </a:r>
            <a:endParaRPr sz="18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Calcular IMC e </a:t>
            </a: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apresenta feedback (</a:t>
            </a: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peso  / altura * altura</a:t>
            </a: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 )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Cálculo da média de 3 notas com a média de aprovação &gt;= 7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Simular o comportamento de um dado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34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Material complementar</a:t>
            </a:r>
            <a:endParaRPr/>
          </a:p>
        </p:txBody>
      </p:sp>
      <p:sp>
        <p:nvSpPr>
          <p:cNvPr id="245" name="Google Shape;245;p35"/>
          <p:cNvSpPr txBox="1"/>
          <p:nvPr>
            <p:ph type="title"/>
          </p:nvPr>
        </p:nvSpPr>
        <p:spPr>
          <a:xfrm>
            <a:off x="465750" y="1351375"/>
            <a:ext cx="81780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Hoisting -&gt; </a:t>
            </a:r>
            <a:r>
              <a:rPr lang="pt-BR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https://developer.mozilla.org/pt-BR/docs/Glossary/Hoisting</a:t>
            </a: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Vazamento de escopo - </a:t>
            </a:r>
            <a:r>
              <a:rPr lang="pt-BR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https://pt.linkedin.com/pulse/qual-diferen%C3%A7a-entre-var-let-e-const-javascript-gabriel-de-jesus</a:t>
            </a: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35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6388" y="951750"/>
            <a:ext cx="324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/>
          <p:nvPr/>
        </p:nvSpPr>
        <p:spPr>
          <a:xfrm>
            <a:off x="787600" y="951750"/>
            <a:ext cx="3240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0E1D8E"/>
                </a:solidFill>
                <a:latin typeface="Ubuntu"/>
                <a:ea typeface="Ubuntu"/>
                <a:cs typeface="Ubuntu"/>
                <a:sym typeface="Ubuntu"/>
              </a:rPr>
              <a:t>AVALIAÇÃO DOCENTE</a:t>
            </a:r>
            <a:endParaRPr sz="1200">
              <a:solidFill>
                <a:srgbClr val="0E1D8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Open Sans"/>
                <a:ea typeface="Open Sans"/>
                <a:cs typeface="Open Sans"/>
                <a:sym typeface="Open Sans"/>
              </a:rPr>
              <a:t>O que você está achando das minhas aulas neste conteúdo?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rgbClr val="F08305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Clique aqui</a:t>
            </a:r>
            <a:r>
              <a:rPr lang="pt-BR" sz="1700">
                <a:latin typeface="Open Sans"/>
                <a:ea typeface="Open Sans"/>
                <a:cs typeface="Open Sans"/>
                <a:sym typeface="Open Sans"/>
              </a:rPr>
              <a:t> ou escaneie o QRCode ao lado para avaliar minha aula.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Open Sans"/>
                <a:ea typeface="Open Sans"/>
                <a:cs typeface="Open Sans"/>
                <a:sym typeface="Open Sans"/>
              </a:rPr>
              <a:t>Sinta-se à vontade para fornecer uma avaliação sempre que achar necessário. 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Backend</a:t>
            </a:r>
            <a:endParaRPr/>
          </a:p>
        </p:txBody>
      </p:sp>
      <p:sp>
        <p:nvSpPr>
          <p:cNvPr id="74" name="Google Shape;74;p12"/>
          <p:cNvSpPr txBox="1"/>
          <p:nvPr>
            <p:ph type="title"/>
          </p:nvPr>
        </p:nvSpPr>
        <p:spPr>
          <a:xfrm>
            <a:off x="483000" y="1095025"/>
            <a:ext cx="81780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O que é um Backend ? </a:t>
            </a:r>
            <a:endParaRPr b="1" sz="32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BACKEND</a:t>
            </a:r>
            <a:endParaRPr/>
          </a:p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275" y="1391012"/>
            <a:ext cx="2840276" cy="284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350" y="1178550"/>
            <a:ext cx="3113950" cy="31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BACKEND</a:t>
            </a:r>
            <a:endParaRPr/>
          </a:p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675" y="926113"/>
            <a:ext cx="3480675" cy="329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00" y="1544877"/>
            <a:ext cx="3906600" cy="25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Backend</a:t>
            </a:r>
            <a:endParaRPr/>
          </a:p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465750" y="1047975"/>
            <a:ext cx="8212500" cy="33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 modo geral, o backend é toda estrutura que permite a operação de um sistema. Ele está diretamente relacionado aos conceitos de segurança da informação, Banco de dados e gerenciamento de conteúdos.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BACKEND</a:t>
            </a:r>
            <a:endParaRPr/>
          </a:p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700" y="1336826"/>
            <a:ext cx="5577050" cy="30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Linguagens de programação para Backend</a:t>
            </a:r>
            <a:endParaRPr/>
          </a:p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549" y="1250164"/>
            <a:ext cx="2107628" cy="1185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5300" y="797000"/>
            <a:ext cx="1102950" cy="11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0732" y="3002925"/>
            <a:ext cx="1659474" cy="89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5126" y="3586175"/>
            <a:ext cx="997925" cy="9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9725" y="3586175"/>
            <a:ext cx="1217600" cy="12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32238" y="1846468"/>
            <a:ext cx="2310575" cy="7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155700" y="0"/>
            <a:ext cx="88326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Download Node.js</a:t>
            </a:r>
            <a:endParaRPr/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439125" y="1351375"/>
            <a:ext cx="81780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800"/>
              <a:buFont typeface="Open Sans"/>
              <a:buChar char="●"/>
            </a:pP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Instalar NodeJs e Npm (</a:t>
            </a:r>
            <a:r>
              <a:rPr lang="pt-BR" sz="1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https://nodejs.org/en/</a:t>
            </a:r>
            <a:r>
              <a:rPr lang="pt-BR" sz="1800">
                <a:solidFill>
                  <a:srgbClr val="1C1C19"/>
                </a:solidFill>
                <a:latin typeface="Open Sans"/>
                <a:ea typeface="Open Sans"/>
                <a:cs typeface="Open Sans"/>
                <a:sym typeface="Open Sans"/>
              </a:rPr>
              <a:t> )</a:t>
            </a:r>
            <a:endParaRPr sz="1800">
              <a:solidFill>
                <a:srgbClr val="1C1C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8820250" y="4704100"/>
            <a:ext cx="3237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2624" y="932139"/>
            <a:ext cx="2107628" cy="1185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rmaçãoDEV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